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25"/>
  </p:notesMasterIdLst>
  <p:sldIdLst>
    <p:sldId id="267" r:id="rId2"/>
    <p:sldId id="268" r:id="rId3"/>
    <p:sldId id="302" r:id="rId4"/>
    <p:sldId id="303" r:id="rId5"/>
    <p:sldId id="304" r:id="rId6"/>
    <p:sldId id="270" r:id="rId7"/>
    <p:sldId id="269" r:id="rId8"/>
    <p:sldId id="299" r:id="rId9"/>
    <p:sldId id="300" r:id="rId10"/>
    <p:sldId id="301" r:id="rId11"/>
    <p:sldId id="297" r:id="rId12"/>
    <p:sldId id="310" r:id="rId13"/>
    <p:sldId id="308" r:id="rId14"/>
    <p:sldId id="295" r:id="rId15"/>
    <p:sldId id="306" r:id="rId16"/>
    <p:sldId id="309" r:id="rId17"/>
    <p:sldId id="305" r:id="rId18"/>
    <p:sldId id="307" r:id="rId19"/>
    <p:sldId id="311" r:id="rId20"/>
    <p:sldId id="312" r:id="rId21"/>
    <p:sldId id="282" r:id="rId22"/>
    <p:sldId id="316" r:id="rId23"/>
    <p:sldId id="315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6600"/>
    <a:srgbClr val="0033CC"/>
    <a:srgbClr val="009900"/>
    <a:srgbClr val="CC0066"/>
    <a:srgbClr val="FF3300"/>
    <a:srgbClr val="FF9900"/>
    <a:srgbClr val="CC0000"/>
    <a:srgbClr val="D60093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85932" autoAdjust="0"/>
  </p:normalViewPr>
  <p:slideViewPr>
    <p:cSldViewPr>
      <p:cViewPr>
        <p:scale>
          <a:sx n="66" d="100"/>
          <a:sy n="66" d="100"/>
        </p:scale>
        <p:origin x="-882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49DD0-51D1-42EF-874A-C3172F896AD8}" type="datetimeFigureOut">
              <a:rPr lang="ru-RU" smtClean="0"/>
              <a:t>31.03.2016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FF1B38-7820-419E-AD94-D9ADA7D3A2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113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F1B38-7820-419E-AD94-D9ADA7D3A2A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34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497FFC97-9079-4BFB-9C49-4CA601FA485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3EF15B44-3C83-45B7-B926-5A9C02D725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829D2FC2-8455-40E5-BBC1-3663046A8B4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C0555B-1775-42CA-B01E-7438C34D918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037554-A515-49F6-97A4-45C3F326507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92166C59-AD81-41AA-91B7-8B2721A29B5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13E432-B841-45A3-B712-E98FCEE073C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BC9652B4-E8FF-4EA8-A574-790201201EC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1D380DD-34DE-4B9A-9421-9C62FA8090B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4D34FE-C00D-4A6D-A9F4-736F9D50790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F3295E-1DC7-4402-8EE7-6E4688FE7B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55640BD-66BE-4EA4-9B2A-4CBE3A58E53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63411" y="439361"/>
            <a:ext cx="3960440" cy="3672408"/>
          </a:xfrm>
        </p:spPr>
        <p:txBody>
          <a:bodyPr>
            <a:noAutofit/>
          </a:bodyPr>
          <a:lstStyle/>
          <a:p>
            <a:pPr lvl="0" algn="ctr">
              <a:spcBef>
                <a:spcPts val="600"/>
              </a:spcBef>
            </a:pPr>
            <a:r>
              <a:rPr lang="ru-RU" sz="4800" cap="none" dirty="0" smtClean="0">
                <a:solidFill>
                  <a:srgbClr val="7598D9">
                    <a:lumMod val="50000"/>
                  </a:srgbClr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4800" cap="none" dirty="0" smtClean="0">
                <a:solidFill>
                  <a:srgbClr val="7598D9">
                    <a:lumMod val="50000"/>
                  </a:srgbClr>
                </a:solidFill>
                <a:latin typeface="Arial"/>
                <a:ea typeface="+mn-ea"/>
                <a:cs typeface="+mn-cs"/>
              </a:rPr>
            </a:br>
            <a:r>
              <a:rPr lang="ru-RU" sz="4800" cap="none" dirty="0">
                <a:solidFill>
                  <a:srgbClr val="7598D9">
                    <a:lumMod val="50000"/>
                  </a:srgbClr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4800" cap="none" dirty="0">
                <a:solidFill>
                  <a:srgbClr val="7598D9">
                    <a:lumMod val="50000"/>
                  </a:srgbClr>
                </a:solidFill>
                <a:latin typeface="Arial"/>
                <a:ea typeface="+mn-ea"/>
                <a:cs typeface="+mn-cs"/>
              </a:rPr>
            </a:br>
            <a:r>
              <a:rPr lang="ru-RU" sz="4400" cap="none" dirty="0" smtClean="0">
                <a:solidFill>
                  <a:srgbClr val="FF6600"/>
                </a:solidFill>
                <a:latin typeface="Franklin Gothic Demi" pitchFamily="34" charset="0"/>
                <a:ea typeface="Arial Unicode MS" pitchFamily="34" charset="-128"/>
                <a:cs typeface="Arial Unicode MS" pitchFamily="34" charset="-128"/>
              </a:rPr>
              <a:t>Реализация </a:t>
            </a:r>
            <a:r>
              <a:rPr lang="ru-RU" sz="4400" cap="none" dirty="0">
                <a:solidFill>
                  <a:srgbClr val="FF6600"/>
                </a:solidFill>
                <a:latin typeface="Franklin Gothic Demi" pitchFamily="34" charset="0"/>
                <a:ea typeface="Arial Unicode MS" pitchFamily="34" charset="-128"/>
                <a:cs typeface="Arial Unicode MS" pitchFamily="34" charset="-128"/>
              </a:rPr>
              <a:t>недельного двигательного режима  на переменах</a:t>
            </a:r>
            <a:endParaRPr lang="ru-RU" sz="4400" i="1" dirty="0">
              <a:solidFill>
                <a:srgbClr val="FF6600"/>
              </a:solidFill>
              <a:latin typeface="Franklin Gothic Demi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365104"/>
            <a:ext cx="8712968" cy="2091680"/>
          </a:xfrm>
        </p:spPr>
        <p:txBody>
          <a:bodyPr>
            <a:normAutofit fontScale="92500"/>
          </a:bodyPr>
          <a:lstStyle/>
          <a:p>
            <a:pPr algn="ctr"/>
            <a:r>
              <a:rPr lang="ru-RU" sz="2800" b="0" i="1" cap="small" dirty="0" smtClean="0">
                <a:solidFill>
                  <a:srgbClr val="009900"/>
                </a:solidFill>
                <a:latin typeface="Franklin Gothic Demi" pitchFamily="34" charset="0"/>
                <a:ea typeface="+mj-ea"/>
                <a:cs typeface="+mj-cs"/>
              </a:rPr>
              <a:t>Презентацию подготовила: учитель физической </a:t>
            </a:r>
            <a:r>
              <a:rPr lang="ru-RU" sz="2800" b="0" i="1" cap="small" dirty="0">
                <a:solidFill>
                  <a:srgbClr val="009900"/>
                </a:solidFill>
                <a:latin typeface="Franklin Gothic Demi" pitchFamily="34" charset="0"/>
                <a:ea typeface="+mj-ea"/>
                <a:cs typeface="+mj-cs"/>
              </a:rPr>
              <a:t>культуры МБОУ </a:t>
            </a:r>
            <a:r>
              <a:rPr lang="ru-RU" sz="2800" b="0" i="1" cap="small" dirty="0" err="1">
                <a:solidFill>
                  <a:srgbClr val="009900"/>
                </a:solidFill>
                <a:latin typeface="Franklin Gothic Demi" pitchFamily="34" charset="0"/>
                <a:ea typeface="+mj-ea"/>
                <a:cs typeface="+mj-cs"/>
              </a:rPr>
              <a:t>Красноборская</a:t>
            </a:r>
            <a:r>
              <a:rPr lang="ru-RU" sz="2800" b="0" i="1" cap="small" dirty="0">
                <a:solidFill>
                  <a:srgbClr val="009900"/>
                </a:solidFill>
                <a:latin typeface="Franklin Gothic Demi" pitchFamily="34" charset="0"/>
                <a:ea typeface="+mj-ea"/>
                <a:cs typeface="+mj-cs"/>
              </a:rPr>
              <a:t> </a:t>
            </a:r>
            <a:r>
              <a:rPr lang="ru-RU" sz="2800" b="0" i="1" cap="small" dirty="0" smtClean="0">
                <a:solidFill>
                  <a:srgbClr val="009900"/>
                </a:solidFill>
                <a:latin typeface="Franklin Gothic Demi" pitchFamily="34" charset="0"/>
                <a:ea typeface="+mj-ea"/>
                <a:cs typeface="+mj-cs"/>
              </a:rPr>
              <a:t>средняя </a:t>
            </a:r>
            <a:r>
              <a:rPr lang="ru-RU" sz="2800" b="0" i="1" cap="small" dirty="0">
                <a:solidFill>
                  <a:srgbClr val="009900"/>
                </a:solidFill>
                <a:latin typeface="Franklin Gothic Demi" pitchFamily="34" charset="0"/>
                <a:ea typeface="+mj-ea"/>
                <a:cs typeface="+mj-cs"/>
              </a:rPr>
              <a:t>общеобразовательная </a:t>
            </a:r>
            <a:r>
              <a:rPr lang="ru-RU" sz="2800" b="0" i="1" cap="small" dirty="0" smtClean="0">
                <a:solidFill>
                  <a:srgbClr val="009900"/>
                </a:solidFill>
                <a:latin typeface="Franklin Gothic Demi" pitchFamily="34" charset="0"/>
                <a:ea typeface="+mj-ea"/>
                <a:cs typeface="+mj-cs"/>
              </a:rPr>
              <a:t>школа</a:t>
            </a:r>
          </a:p>
          <a:p>
            <a:pPr algn="ctr"/>
            <a:endParaRPr lang="ru-RU" sz="2800" b="0" i="1" cap="small" dirty="0" smtClean="0">
              <a:solidFill>
                <a:srgbClr val="009900"/>
              </a:solidFill>
              <a:latin typeface="Franklin Gothic Demi" pitchFamily="34" charset="0"/>
              <a:ea typeface="+mj-ea"/>
              <a:cs typeface="+mj-cs"/>
            </a:endParaRPr>
          </a:p>
          <a:p>
            <a:pPr algn="ctr"/>
            <a:r>
              <a:rPr lang="ru-RU" sz="3900" b="0" i="1" cap="small" dirty="0" smtClean="0">
                <a:solidFill>
                  <a:srgbClr val="009900"/>
                </a:solidFill>
                <a:latin typeface="Franklin Gothic Demi" pitchFamily="34" charset="0"/>
                <a:ea typeface="+mj-ea"/>
                <a:cs typeface="+mj-cs"/>
              </a:rPr>
              <a:t>Патрикеева Ирина </a:t>
            </a:r>
            <a:r>
              <a:rPr lang="ru-RU" sz="3900" b="0" i="1" cap="small" dirty="0">
                <a:solidFill>
                  <a:srgbClr val="009900"/>
                </a:solidFill>
                <a:latin typeface="Franklin Gothic Demi" pitchFamily="34" charset="0"/>
                <a:ea typeface="+mj-ea"/>
                <a:cs typeface="+mj-cs"/>
              </a:rPr>
              <a:t>Г</a:t>
            </a:r>
            <a:r>
              <a:rPr lang="ru-RU" sz="3900" b="0" i="1" cap="small" dirty="0" smtClean="0">
                <a:solidFill>
                  <a:srgbClr val="009900"/>
                </a:solidFill>
                <a:latin typeface="Franklin Gothic Demi" pitchFamily="34" charset="0"/>
                <a:ea typeface="+mj-ea"/>
                <a:cs typeface="+mj-cs"/>
              </a:rPr>
              <a:t>еннадьевна</a:t>
            </a:r>
            <a:endParaRPr lang="ru-RU" sz="3900" b="0" dirty="0">
              <a:solidFill>
                <a:srgbClr val="009900"/>
              </a:solidFill>
              <a:latin typeface="Franklin Gothic Demi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7"/>
          <a:stretch/>
        </p:blipFill>
        <p:spPr bwMode="auto">
          <a:xfrm>
            <a:off x="273450" y="548680"/>
            <a:ext cx="4710161" cy="3384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переменка_обрезанная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023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3612">
        <p14:reveal/>
      </p:transition>
    </mc:Choice>
    <mc:Fallback xmlns="">
      <p:transition spd="slow" advClick="0" advTm="1361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quarter" idx="4294967295"/>
          </p:nvPr>
        </p:nvSpPr>
        <p:spPr>
          <a:xfrm>
            <a:off x="251520" y="398696"/>
            <a:ext cx="8208963" cy="6327775"/>
          </a:xfrm>
        </p:spPr>
        <p:txBody>
          <a:bodyPr/>
          <a:lstStyle/>
          <a:p>
            <a:pPr marL="0" indent="0">
              <a:buNone/>
            </a:pP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ПЕРЕМЕНА </a:t>
            </a:r>
            <a:r>
              <a:rPr lang="ru-RU" sz="3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– это шутки!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ПЕРЕМЕНА </a:t>
            </a:r>
            <a:r>
              <a:rPr lang="ru-RU" sz="3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– это смех!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ПЕРЕМЕНА– </a:t>
            </a:r>
            <a:r>
              <a:rPr lang="ru-RU" sz="3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это игры!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ПЕРЕМЕНА </a:t>
            </a:r>
            <a:r>
              <a:rPr lang="ru-RU" sz="3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– это бег!</a:t>
            </a:r>
          </a:p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753544"/>
            <a:ext cx="6089661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795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9557">
        <p14:flash/>
      </p:transition>
    </mc:Choice>
    <mc:Fallback xmlns="">
      <p:transition spd="slow" advClick="0" advTm="955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7751"/>
            <a:ext cx="4524375" cy="3194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068960"/>
            <a:ext cx="4619625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7" t="16030" r="22741" b="19877"/>
          <a:stretch/>
        </p:blipFill>
        <p:spPr bwMode="auto">
          <a:xfrm>
            <a:off x="161296" y="3789040"/>
            <a:ext cx="3621169" cy="2930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22172"/>
            <a:ext cx="3395320" cy="2675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0985579"/>
      </p:ext>
    </p:extLst>
  </p:cSld>
  <p:clrMapOvr>
    <a:masterClrMapping/>
  </p:clrMapOvr>
  <p:transition spd="slow" advTm="7118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5029200" cy="3773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356992"/>
            <a:ext cx="4575465" cy="338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7123429"/>
      </p:ext>
    </p:extLst>
  </p:cSld>
  <p:clrMapOvr>
    <a:masterClrMapping/>
  </p:clrMapOvr>
  <p:transition spd="slow" advTm="6868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itchFamily="34" charset="0"/>
              </a:rPr>
              <a:t>УРА-А-А!!! ПЕРЕМЕНА!!!</a:t>
            </a:r>
            <a:endParaRPr lang="ru-RU" sz="48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40768"/>
            <a:ext cx="7055330" cy="5300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2465057"/>
      </p:ext>
    </p:extLst>
  </p:cSld>
  <p:clrMapOvr>
    <a:masterClrMapping/>
  </p:clrMapOvr>
  <p:transition spd="slow" advTm="6226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4293096"/>
            <a:ext cx="8568953" cy="1656184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Franklin Gothic Demi" pitchFamily="34" charset="0"/>
              </a:rPr>
              <a:t>Перемена, </a:t>
            </a:r>
            <a:r>
              <a:rPr lang="ru-RU" sz="3200" dirty="0">
                <a:solidFill>
                  <a:srgbClr val="FF0000"/>
                </a:solidFill>
                <a:latin typeface="Franklin Gothic Demi" pitchFamily="34" charset="0"/>
              </a:rPr>
              <a:t>перемена, </a:t>
            </a:r>
            <a:r>
              <a:rPr lang="ru-RU" sz="3200" dirty="0" smtClean="0">
                <a:solidFill>
                  <a:srgbClr val="FF0000"/>
                </a:solidFill>
                <a:latin typeface="Franklin Gothic Demi" pitchFamily="34" charset="0"/>
              </a:rPr>
              <a:t>без </a:t>
            </a:r>
            <a:r>
              <a:rPr lang="ru-RU" sz="3200" dirty="0">
                <a:solidFill>
                  <a:srgbClr val="FF0000"/>
                </a:solidFill>
                <a:latin typeface="Franklin Gothic Demi" pitchFamily="34" charset="0"/>
              </a:rPr>
              <a:t>неё учеба — ад,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Franklin Gothic Demi" pitchFamily="34" charset="0"/>
              </a:rPr>
              <a:t>Все визжат и бесятся по залам 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  <a:latin typeface="Franklin Gothic Demi" pitchFamily="34" charset="0"/>
              </a:rPr>
              <a:t>и </a:t>
            </a:r>
            <a:r>
              <a:rPr lang="ru-RU" sz="3200" dirty="0">
                <a:solidFill>
                  <a:srgbClr val="FF0000"/>
                </a:solidFill>
                <a:latin typeface="Franklin Gothic Demi" pitchFamily="34" charset="0"/>
              </a:rPr>
              <a:t>по лестницам,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Franklin Gothic Demi" pitchFamily="34" charset="0"/>
              </a:rPr>
              <a:t>Спешить в класс не хотят.</a:t>
            </a:r>
            <a:endParaRPr lang="ru-RU" sz="3200" dirty="0" smtClean="0">
              <a:solidFill>
                <a:srgbClr val="FF0000"/>
              </a:solidFill>
              <a:latin typeface="Franklin Gothic Demi" pitchFamily="34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8430681" cy="3440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5504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1355">
        <p14:flash/>
      </p:transition>
    </mc:Choice>
    <mc:Fallback xmlns="">
      <p:transition spd="slow" advClick="0" advTm="135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4008" y="590550"/>
            <a:ext cx="3744416" cy="5676899"/>
          </a:xfrm>
        </p:spPr>
        <p:txBody>
          <a:bodyPr>
            <a:normAutofit/>
          </a:bodyPr>
          <a:lstStyle/>
          <a:p>
            <a:pPr algn="ctr"/>
            <a:endParaRPr lang="ru-RU" sz="1050" dirty="0" smtClean="0">
              <a:solidFill>
                <a:srgbClr val="D60093"/>
              </a:solidFill>
            </a:endParaRPr>
          </a:p>
          <a:p>
            <a:pPr algn="ctr"/>
            <a:endParaRPr lang="ru-RU" sz="2400" dirty="0">
              <a:solidFill>
                <a:srgbClr val="000099"/>
              </a:solidFill>
            </a:endParaRPr>
          </a:p>
          <a:p>
            <a:pPr algn="ctr"/>
            <a:endParaRPr lang="ru-RU" sz="24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160906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257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638">
        <p14:flythrough/>
      </p:transition>
    </mc:Choice>
    <mc:Fallback xmlns="">
      <p:transition spd="slow" advTm="163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8"/>
            <a:ext cx="7344815" cy="6346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831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1522">
        <p14:switch dir="r"/>
      </p:transition>
    </mc:Choice>
    <mc:Fallback xmlns="">
      <p:transition spd="slow" advTm="152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46" y="404664"/>
            <a:ext cx="8250068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240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1448">
        <p14:pan dir="u"/>
      </p:transition>
    </mc:Choice>
    <mc:Fallback xmlns="">
      <p:transition spd="slow" advTm="144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63" y="404664"/>
            <a:ext cx="7709216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304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1444">
        <p14:pan dir="u"/>
      </p:transition>
    </mc:Choice>
    <mc:Fallback xmlns="">
      <p:transition spd="slow" advTm="144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" t="4901"/>
          <a:stretch/>
        </p:blipFill>
        <p:spPr bwMode="auto">
          <a:xfrm>
            <a:off x="342461" y="548680"/>
            <a:ext cx="8074565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909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14951">
        <p14:pan dir="u"/>
      </p:transition>
    </mc:Choice>
    <mc:Fallback xmlns="">
      <p:transition spd="slow" advTm="1495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077072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solidFill>
                  <a:srgbClr val="0070C0"/>
                </a:solidFill>
                <a:latin typeface="+mn-lt"/>
              </a:rPr>
              <a:t>В течение учебного дня на перемены отводится:</a:t>
            </a:r>
            <a:r>
              <a:rPr lang="ru-RU" sz="4800" dirty="0" smtClean="0">
                <a:latin typeface="+mn-lt"/>
              </a:rPr>
              <a:t/>
            </a:r>
            <a:br>
              <a:rPr lang="ru-RU" sz="4800" dirty="0" smtClean="0">
                <a:latin typeface="+mn-lt"/>
              </a:rPr>
            </a:br>
            <a:r>
              <a:rPr lang="ru-RU" sz="1200" dirty="0" smtClean="0">
                <a:latin typeface="+mn-lt"/>
              </a:rPr>
              <a:t/>
            </a:r>
            <a:br>
              <a:rPr lang="ru-RU" sz="1200" dirty="0" smtClean="0">
                <a:latin typeface="+mn-lt"/>
              </a:rPr>
            </a:br>
            <a:r>
              <a:rPr lang="ru-RU" sz="4400" b="1" dirty="0" smtClean="0">
                <a:solidFill>
                  <a:srgbClr val="CC0066"/>
                </a:solidFill>
                <a:latin typeface="+mn-lt"/>
              </a:rPr>
              <a:t>85 минут (1 час 25 минут) - </a:t>
            </a:r>
            <a:r>
              <a:rPr lang="ru-RU" sz="4400" b="1" i="1" dirty="0" smtClean="0">
                <a:solidFill>
                  <a:srgbClr val="0070C0"/>
                </a:solidFill>
                <a:latin typeface="+mn-lt"/>
              </a:rPr>
              <a:t>в 7-11 классах</a:t>
            </a:r>
            <a:r>
              <a:rPr lang="ru-RU" sz="4400" dirty="0" smtClean="0">
                <a:latin typeface="+mn-lt"/>
              </a:rPr>
              <a:t/>
            </a:r>
            <a:br>
              <a:rPr lang="ru-RU" sz="4400" dirty="0" smtClean="0">
                <a:latin typeface="+mn-lt"/>
              </a:rPr>
            </a:br>
            <a:r>
              <a:rPr lang="ru-RU" sz="1200" dirty="0" smtClean="0">
                <a:latin typeface="+mn-lt"/>
              </a:rPr>
              <a:t/>
            </a:r>
            <a:br>
              <a:rPr lang="ru-RU" sz="1200" dirty="0" smtClean="0">
                <a:latin typeface="+mn-lt"/>
              </a:rPr>
            </a:br>
            <a:r>
              <a:rPr lang="ru-RU" sz="4400" b="1" dirty="0" smtClean="0">
                <a:solidFill>
                  <a:srgbClr val="CC0066"/>
                </a:solidFill>
                <a:latin typeface="+mn-lt"/>
              </a:rPr>
              <a:t>60-65 минут </a:t>
            </a:r>
            <a:br>
              <a:rPr lang="ru-RU" sz="4400" b="1" dirty="0" smtClean="0">
                <a:solidFill>
                  <a:srgbClr val="CC0066"/>
                </a:solidFill>
                <a:latin typeface="+mn-lt"/>
              </a:rPr>
            </a:br>
            <a:r>
              <a:rPr lang="ru-RU" sz="4400" b="1" i="1" dirty="0" smtClean="0">
                <a:solidFill>
                  <a:srgbClr val="0070C0"/>
                </a:solidFill>
                <a:latin typeface="+mn-lt"/>
              </a:rPr>
              <a:t>в 1-6 классах</a:t>
            </a:r>
            <a:endParaRPr lang="ru-RU" sz="4400" b="1" i="1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072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653136"/>
            <a:ext cx="7467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Arial Narrow" pitchFamily="34" charset="0"/>
              </a:rPr>
              <a:t>Что должен успеть ученик за перемену:</a:t>
            </a:r>
            <a:br>
              <a:rPr lang="ru-RU" sz="3600" b="1" dirty="0" smtClean="0">
                <a:solidFill>
                  <a:srgbClr val="FF0000"/>
                </a:solidFill>
                <a:latin typeface="Arial Narrow" pitchFamily="34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Arial Narrow" pitchFamily="34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latin typeface="Arial Narrow" pitchFamily="34" charset="0"/>
              </a:rPr>
            </a:br>
            <a:r>
              <a:rPr lang="ru-RU" sz="3600" b="1" i="1" dirty="0" smtClean="0">
                <a:solidFill>
                  <a:srgbClr val="009900"/>
                </a:solidFill>
                <a:latin typeface="Arial Narrow" pitchFamily="34" charset="0"/>
              </a:rPr>
              <a:t>* подготовится к следующему уроку;</a:t>
            </a:r>
            <a:br>
              <a:rPr lang="ru-RU" sz="3600" b="1" i="1" dirty="0" smtClean="0">
                <a:solidFill>
                  <a:srgbClr val="009900"/>
                </a:solidFill>
                <a:latin typeface="Arial Narrow" pitchFamily="34" charset="0"/>
              </a:rPr>
            </a:br>
            <a:r>
              <a:rPr lang="ru-RU" sz="3600" b="1" i="1" dirty="0" smtClean="0">
                <a:solidFill>
                  <a:srgbClr val="009900"/>
                </a:solidFill>
                <a:latin typeface="Arial Narrow" pitchFamily="34" charset="0"/>
              </a:rPr>
              <a:t>* повторить домашнее задание;</a:t>
            </a:r>
            <a:br>
              <a:rPr lang="ru-RU" sz="3600" b="1" i="1" dirty="0" smtClean="0">
                <a:solidFill>
                  <a:srgbClr val="009900"/>
                </a:solidFill>
                <a:latin typeface="Arial Narrow" pitchFamily="34" charset="0"/>
              </a:rPr>
            </a:br>
            <a:r>
              <a:rPr lang="ru-RU" sz="3600" b="1" i="1" dirty="0" smtClean="0">
                <a:solidFill>
                  <a:srgbClr val="009900"/>
                </a:solidFill>
                <a:latin typeface="Arial Narrow" pitchFamily="34" charset="0"/>
              </a:rPr>
              <a:t>* выполнить обязанности дежурного;</a:t>
            </a:r>
            <a:br>
              <a:rPr lang="ru-RU" sz="3600" b="1" i="1" dirty="0" smtClean="0">
                <a:solidFill>
                  <a:srgbClr val="009900"/>
                </a:solidFill>
                <a:latin typeface="Arial Narrow" pitchFamily="34" charset="0"/>
              </a:rPr>
            </a:br>
            <a:r>
              <a:rPr lang="ru-RU" sz="3600" b="1" i="1" dirty="0" smtClean="0">
                <a:solidFill>
                  <a:srgbClr val="009900"/>
                </a:solidFill>
                <a:latin typeface="Arial Narrow" pitchFamily="34" charset="0"/>
              </a:rPr>
              <a:t>* пообщаться с одноклассниками;</a:t>
            </a:r>
            <a:br>
              <a:rPr lang="ru-RU" sz="3600" b="1" i="1" dirty="0" smtClean="0">
                <a:solidFill>
                  <a:srgbClr val="009900"/>
                </a:solidFill>
                <a:latin typeface="Arial Narrow" pitchFamily="34" charset="0"/>
              </a:rPr>
            </a:br>
            <a:r>
              <a:rPr lang="ru-RU" sz="3600" b="1" i="1" dirty="0" smtClean="0">
                <a:solidFill>
                  <a:srgbClr val="009900"/>
                </a:solidFill>
                <a:latin typeface="Arial Narrow" pitchFamily="34" charset="0"/>
              </a:rPr>
              <a:t>* сходить в библиотеку;</a:t>
            </a:r>
            <a:br>
              <a:rPr lang="ru-RU" sz="3600" b="1" i="1" dirty="0" smtClean="0">
                <a:solidFill>
                  <a:srgbClr val="009900"/>
                </a:solidFill>
                <a:latin typeface="Arial Narrow" pitchFamily="34" charset="0"/>
              </a:rPr>
            </a:br>
            <a:r>
              <a:rPr lang="ru-RU" sz="3600" b="1" i="1" dirty="0" smtClean="0">
                <a:solidFill>
                  <a:srgbClr val="009900"/>
                </a:solidFill>
                <a:latin typeface="Arial Narrow" pitchFamily="34" charset="0"/>
              </a:rPr>
              <a:t>* покушать в столовой и …</a:t>
            </a:r>
            <a:br>
              <a:rPr lang="ru-RU" sz="3600" b="1" i="1" dirty="0" smtClean="0">
                <a:solidFill>
                  <a:srgbClr val="009900"/>
                </a:solidFill>
                <a:latin typeface="Arial Narrow" pitchFamily="34" charset="0"/>
              </a:rPr>
            </a:br>
            <a:endParaRPr lang="ru-RU" sz="3600" b="1" i="1" dirty="0">
              <a:solidFill>
                <a:srgbClr val="00990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6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-30765"/>
            <a:ext cx="754380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FF3300"/>
                </a:solidFill>
                <a:latin typeface="+mn-lt"/>
              </a:rPr>
              <a:t>ШКОЛЬНАЯ ПЕРЕМЕНА</a:t>
            </a:r>
            <a:endParaRPr lang="ru-RU" sz="4000" b="1" dirty="0">
              <a:solidFill>
                <a:srgbClr val="FF3300"/>
              </a:solidFill>
              <a:latin typeface="+mn-lt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"/>
          </p:nvPr>
        </p:nvSpPr>
        <p:spPr>
          <a:xfrm>
            <a:off x="1475656" y="1124744"/>
            <a:ext cx="2520280" cy="658368"/>
          </a:xfrm>
        </p:spPr>
        <p:txBody>
          <a:bodyPr/>
          <a:lstStyle/>
          <a:p>
            <a:pPr algn="ctr"/>
            <a:r>
              <a:rPr lang="ru-RU" sz="4000" i="1" dirty="0" smtClean="0">
                <a:solidFill>
                  <a:srgbClr val="FFFF00"/>
                </a:solidFill>
              </a:rPr>
              <a:t>Раньше</a:t>
            </a:r>
            <a:endParaRPr lang="ru-RU" sz="4000" i="1" dirty="0">
              <a:solidFill>
                <a:srgbClr val="FFFF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788024" y="1124744"/>
            <a:ext cx="2289448" cy="658368"/>
          </a:xfrm>
        </p:spPr>
        <p:txBody>
          <a:bodyPr/>
          <a:lstStyle/>
          <a:p>
            <a:pPr algn="ctr"/>
            <a:r>
              <a:rPr lang="ru-RU" sz="4000" i="1" dirty="0" smtClean="0">
                <a:solidFill>
                  <a:schemeClr val="tx1"/>
                </a:solidFill>
              </a:rPr>
              <a:t>Сейчас</a:t>
            </a:r>
            <a:endParaRPr lang="ru-RU" sz="4000" i="1" dirty="0">
              <a:solidFill>
                <a:schemeClr val="tx1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844824"/>
            <a:ext cx="6453402" cy="4840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03651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543800" cy="70767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+mn-lt"/>
              </a:rPr>
              <a:t>Зависимости школьников </a:t>
            </a:r>
            <a:endParaRPr lang="ru-RU" sz="32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"/>
          </p:nvPr>
        </p:nvSpPr>
        <p:spPr>
          <a:xfrm>
            <a:off x="179512" y="1412776"/>
            <a:ext cx="4464496" cy="93610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Телефон, смартфон, планшет…интернет, игры, виртуальная жизнь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5004048" y="1340768"/>
            <a:ext cx="3657600" cy="936104"/>
          </a:xfrm>
        </p:spPr>
        <p:txBody>
          <a:bodyPr/>
          <a:lstStyle/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Селфи</a:t>
            </a:r>
            <a:r>
              <a:rPr lang="ru-RU" dirty="0" smtClean="0">
                <a:solidFill>
                  <a:srgbClr val="002060"/>
                </a:solidFill>
              </a:rPr>
              <a:t>-зависимость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48" y="2996952"/>
            <a:ext cx="4620062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564904"/>
            <a:ext cx="3657600" cy="3651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44030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412776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+mn-lt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+mn-lt"/>
              </a:rPr>
            </a:br>
            <a:r>
              <a:rPr lang="ru-RU" sz="2800" b="1" dirty="0">
                <a:solidFill>
                  <a:srgbClr val="C00000"/>
                </a:solidFill>
                <a:latin typeface="+mn-lt"/>
              </a:rPr>
              <a:t/>
            </a:r>
            <a:br>
              <a:rPr lang="ru-RU" sz="2800" b="1" dirty="0">
                <a:solidFill>
                  <a:srgbClr val="C00000"/>
                </a:solidFill>
                <a:latin typeface="+mn-lt"/>
              </a:rPr>
            </a:br>
            <a:r>
              <a:rPr lang="ru-RU" sz="2800" b="1" dirty="0" smtClean="0">
                <a:solidFill>
                  <a:srgbClr val="C00000"/>
                </a:solidFill>
                <a:latin typeface="+mn-lt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+mn-lt"/>
              </a:rPr>
            </a:br>
            <a:r>
              <a:rPr lang="ru-RU" sz="2800" b="1" dirty="0" smtClean="0">
                <a:solidFill>
                  <a:srgbClr val="C00000"/>
                </a:solidFill>
                <a:latin typeface="+mn-lt"/>
              </a:rPr>
              <a:t>Формировать у учащихся умение принимать правильные решения </a:t>
            </a:r>
            <a:r>
              <a:rPr lang="ru-RU" sz="2800" b="1" dirty="0">
                <a:solidFill>
                  <a:srgbClr val="C00000"/>
                </a:solidFill>
                <a:latin typeface="+mn-lt"/>
              </a:rPr>
              <a:t>в отношении сохранения </a:t>
            </a:r>
            <a:r>
              <a:rPr lang="ru-RU" sz="2800" b="1" dirty="0" smtClean="0">
                <a:solidFill>
                  <a:srgbClr val="C00000"/>
                </a:solidFill>
                <a:latin typeface="+mn-lt"/>
              </a:rPr>
              <a:t>здоровья</a:t>
            </a:r>
            <a:br>
              <a:rPr lang="ru-RU" sz="2800" b="1" dirty="0" smtClean="0">
                <a:solidFill>
                  <a:srgbClr val="C00000"/>
                </a:solidFill>
                <a:latin typeface="+mn-lt"/>
              </a:rPr>
            </a:br>
            <a:r>
              <a:rPr lang="ru-RU" sz="2800" b="1" dirty="0" smtClean="0">
                <a:solidFill>
                  <a:srgbClr val="C00000"/>
                </a:solidFill>
                <a:latin typeface="+mn-lt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+mn-lt"/>
              </a:rPr>
            </a:br>
            <a:r>
              <a:rPr lang="ru-RU" sz="2400" b="1" i="1" u="sng" dirty="0" smtClean="0">
                <a:solidFill>
                  <a:srgbClr val="C00000"/>
                </a:solidFill>
                <a:latin typeface="+mn-lt"/>
              </a:rPr>
              <a:t>для этого: </a:t>
            </a:r>
            <a:endParaRPr lang="ru-RU" sz="2400" b="1" i="1" u="sng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2924944"/>
            <a:ext cx="7467600" cy="35490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600" dirty="0">
                <a:solidFill>
                  <a:srgbClr val="0033CC"/>
                </a:solidFill>
              </a:rPr>
              <a:t>- проводить воспитательную работу до начала приобретения негативных привычек;</a:t>
            </a:r>
          </a:p>
          <a:p>
            <a:pPr marL="0" indent="0" algn="ctr">
              <a:buNone/>
            </a:pPr>
            <a:endParaRPr lang="ru-RU" sz="1000" dirty="0" smtClean="0">
              <a:solidFill>
                <a:srgbClr val="0033CC"/>
              </a:solidFill>
            </a:endParaRPr>
          </a:p>
          <a:p>
            <a:pPr marL="0" indent="0" algn="ctr">
              <a:buNone/>
            </a:pPr>
            <a:r>
              <a:rPr lang="ru-RU" sz="2600" dirty="0" smtClean="0">
                <a:solidFill>
                  <a:srgbClr val="0033CC"/>
                </a:solidFill>
              </a:rPr>
              <a:t>- </a:t>
            </a:r>
            <a:r>
              <a:rPr lang="ru-RU" sz="2600" dirty="0">
                <a:solidFill>
                  <a:srgbClr val="0033CC"/>
                </a:solidFill>
              </a:rPr>
              <a:t>научить воспитанников ответственному поведению по отношению к своему здоровью;</a:t>
            </a:r>
          </a:p>
          <a:p>
            <a:pPr marL="0" indent="0" algn="ctr">
              <a:buNone/>
            </a:pPr>
            <a:endParaRPr lang="ru-RU" sz="1000" dirty="0" smtClean="0">
              <a:solidFill>
                <a:srgbClr val="0033CC"/>
              </a:solidFill>
            </a:endParaRPr>
          </a:p>
          <a:p>
            <a:pPr marL="0" indent="0" algn="ctr">
              <a:buNone/>
            </a:pPr>
            <a:r>
              <a:rPr lang="ru-RU" sz="2600" dirty="0" smtClean="0">
                <a:solidFill>
                  <a:srgbClr val="0033CC"/>
                </a:solidFill>
              </a:rPr>
              <a:t>- </a:t>
            </a:r>
            <a:r>
              <a:rPr lang="ru-RU" sz="2600" dirty="0">
                <a:solidFill>
                  <a:srgbClr val="0033CC"/>
                </a:solidFill>
              </a:rPr>
              <a:t>исключить угрозы здоровью.</a:t>
            </a:r>
          </a:p>
          <a:p>
            <a:pPr algn="ctr"/>
            <a:endParaRPr lang="ru-RU" sz="26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51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76672"/>
            <a:ext cx="799288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В каждой школе необходимо:</a:t>
            </a:r>
          </a:p>
          <a:p>
            <a:pPr algn="ctr"/>
            <a:endParaRPr lang="ru-RU" sz="800" i="1" dirty="0" smtClean="0">
              <a:solidFill>
                <a:srgbClr val="0070C0"/>
              </a:solidFill>
            </a:endParaRPr>
          </a:p>
          <a:p>
            <a:pPr algn="ctr"/>
            <a:r>
              <a:rPr lang="ru-RU" sz="2800" i="1" dirty="0" smtClean="0">
                <a:solidFill>
                  <a:srgbClr val="0070C0"/>
                </a:solidFill>
              </a:rPr>
              <a:t>Создать условия, способствующие </a:t>
            </a:r>
            <a:r>
              <a:rPr lang="ru-RU" sz="2800" i="1" dirty="0">
                <a:solidFill>
                  <a:srgbClr val="0070C0"/>
                </a:solidFill>
              </a:rPr>
              <a:t>сохранению и укреплению здоровья </a:t>
            </a:r>
            <a:r>
              <a:rPr lang="ru-RU" sz="2800" i="1" dirty="0" smtClean="0">
                <a:solidFill>
                  <a:srgbClr val="0070C0"/>
                </a:solidFill>
              </a:rPr>
              <a:t> </a:t>
            </a:r>
            <a:r>
              <a:rPr lang="ru-RU" sz="2800" i="1" dirty="0">
                <a:solidFill>
                  <a:srgbClr val="0070C0"/>
                </a:solidFill>
              </a:rPr>
              <a:t>школьников через организацию школьных перемен.</a:t>
            </a:r>
          </a:p>
          <a:p>
            <a:pPr algn="ctr"/>
            <a:endParaRPr lang="ru-RU" sz="28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Для этого:</a:t>
            </a:r>
            <a:endParaRPr lang="ru-RU" sz="2800" b="1" dirty="0">
              <a:solidFill>
                <a:srgbClr val="FF0000"/>
              </a:solidFill>
            </a:endParaRPr>
          </a:p>
          <a:p>
            <a:endParaRPr lang="ru-RU" sz="800" dirty="0" smtClean="0">
              <a:solidFill>
                <a:srgbClr val="0070C0"/>
              </a:solidFill>
            </a:endParaRPr>
          </a:p>
          <a:p>
            <a:r>
              <a:rPr lang="ru-RU" sz="2400" dirty="0" smtClean="0">
                <a:solidFill>
                  <a:srgbClr val="0070C0"/>
                </a:solidFill>
              </a:rPr>
              <a:t>•</a:t>
            </a:r>
            <a:r>
              <a:rPr lang="ru-RU" sz="2400" dirty="0">
                <a:solidFill>
                  <a:srgbClr val="0070C0"/>
                </a:solidFill>
              </a:rPr>
              <a:t>	подготовить зоны для активного отдыха детей;</a:t>
            </a:r>
          </a:p>
          <a:p>
            <a:r>
              <a:rPr lang="ru-RU" sz="2400" dirty="0">
                <a:solidFill>
                  <a:srgbClr val="0070C0"/>
                </a:solidFill>
              </a:rPr>
              <a:t>•	создать банк игр для детей с разным уровнем </a:t>
            </a:r>
            <a:r>
              <a:rPr lang="ru-RU" sz="2400" dirty="0" smtClean="0">
                <a:solidFill>
                  <a:srgbClr val="0070C0"/>
                </a:solidFill>
              </a:rPr>
              <a:t>подвижности и возраста;</a:t>
            </a:r>
            <a:endParaRPr lang="ru-RU" sz="2400" dirty="0">
              <a:solidFill>
                <a:srgbClr val="0070C0"/>
              </a:solidFill>
            </a:endParaRPr>
          </a:p>
          <a:p>
            <a:r>
              <a:rPr lang="ru-RU" sz="2400" dirty="0">
                <a:solidFill>
                  <a:srgbClr val="0070C0"/>
                </a:solidFill>
              </a:rPr>
              <a:t>•	научить детей организованно проводить свободное время;</a:t>
            </a:r>
          </a:p>
          <a:p>
            <a:r>
              <a:rPr lang="ru-RU" sz="2400" dirty="0">
                <a:solidFill>
                  <a:srgbClr val="0070C0"/>
                </a:solidFill>
              </a:rPr>
              <a:t>•	организовать сотрудничество педагогов и детей.</a:t>
            </a:r>
          </a:p>
        </p:txBody>
      </p:sp>
    </p:spTree>
    <p:extLst>
      <p:ext uri="{BB962C8B-B14F-4D97-AF65-F5344CB8AC3E}">
        <p14:creationId xmlns:p14="http://schemas.microsoft.com/office/powerpoint/2010/main" val="390906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55576" y="4797152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ru-RU" sz="2800" b="1" dirty="0" smtClean="0">
                <a:solidFill>
                  <a:srgbClr val="FF0000"/>
                </a:solidFill>
                <a:latin typeface="+mn-lt"/>
              </a:rPr>
            </a:br>
            <a:r>
              <a:rPr lang="ru-RU" sz="2800" b="1" dirty="0">
                <a:solidFill>
                  <a:srgbClr val="FF0000"/>
                </a:solidFill>
                <a:latin typeface="+mn-lt"/>
              </a:rPr>
              <a:t/>
            </a:r>
            <a:br>
              <a:rPr lang="ru-RU" sz="2800" b="1" dirty="0">
                <a:solidFill>
                  <a:srgbClr val="FF0000"/>
                </a:solidFill>
                <a:latin typeface="+mn-lt"/>
              </a:rPr>
            </a:br>
            <a:r>
              <a:rPr lang="ru-RU" sz="2800" b="1" u="sng" dirty="0" smtClean="0">
                <a:solidFill>
                  <a:srgbClr val="FF0000"/>
                </a:solidFill>
                <a:latin typeface="+mn-lt"/>
              </a:rPr>
              <a:t>Главное </a:t>
            </a:r>
            <a:r>
              <a:rPr lang="ru-RU" sz="2800" b="1" u="sng" dirty="0">
                <a:solidFill>
                  <a:srgbClr val="FF0000"/>
                </a:solidFill>
                <a:latin typeface="+mn-lt"/>
              </a:rPr>
              <a:t>назначение перемены </a:t>
            </a:r>
            <a:r>
              <a:rPr lang="ru-RU" sz="2800" b="1" dirty="0" smtClean="0">
                <a:solidFill>
                  <a:srgbClr val="FF0000"/>
                </a:solidFill>
                <a:latin typeface="+mn-lt"/>
              </a:rPr>
              <a:t>–</a:t>
            </a:r>
            <a:r>
              <a:rPr lang="ru-RU" sz="10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ru-RU" sz="1000" b="1" dirty="0" smtClean="0">
                <a:solidFill>
                  <a:srgbClr val="FF0000"/>
                </a:solidFill>
                <a:latin typeface="+mn-lt"/>
              </a:rPr>
            </a:br>
            <a:r>
              <a:rPr lang="ru-RU" sz="1000" b="1" dirty="0">
                <a:solidFill>
                  <a:srgbClr val="FF0000"/>
                </a:solidFill>
                <a:latin typeface="+mn-lt"/>
              </a:rPr>
              <a:t/>
            </a:r>
            <a:br>
              <a:rPr lang="ru-RU" sz="1000" b="1" dirty="0">
                <a:solidFill>
                  <a:srgbClr val="FF0000"/>
                </a:solidFill>
                <a:latin typeface="+mn-lt"/>
              </a:rPr>
            </a:br>
            <a:r>
              <a:rPr lang="ru-RU" sz="2800" b="1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600" b="1" i="1" dirty="0">
                <a:solidFill>
                  <a:srgbClr val="006600"/>
                </a:solidFill>
                <a:latin typeface="+mn-lt"/>
              </a:rPr>
              <a:t>приостановить развивающееся  в процессе учебных занятий торможение в коре головного мозга, предотвратить и дать разрядку умственному и эмоциональному напряжению для улучшения восприятия учебного материала.  </a:t>
            </a:r>
            <a:r>
              <a:rPr lang="ru-RU" sz="2600" b="1" i="1" dirty="0" smtClean="0">
                <a:solidFill>
                  <a:srgbClr val="006600"/>
                </a:solidFill>
                <a:latin typeface="+mn-lt"/>
              </a:rPr>
              <a:t/>
            </a:r>
            <a:br>
              <a:rPr lang="ru-RU" sz="2600" b="1" i="1" dirty="0" smtClean="0">
                <a:solidFill>
                  <a:srgbClr val="006600"/>
                </a:solidFill>
                <a:latin typeface="+mn-lt"/>
              </a:rPr>
            </a:br>
            <a:r>
              <a:rPr lang="ru-RU" sz="2600" b="1" i="1" dirty="0" smtClean="0">
                <a:solidFill>
                  <a:srgbClr val="006600"/>
                </a:solidFill>
                <a:latin typeface="+mn-lt"/>
              </a:rPr>
              <a:t>Хорошо </a:t>
            </a:r>
            <a:r>
              <a:rPr lang="ru-RU" sz="2600" b="1" i="1" dirty="0">
                <a:solidFill>
                  <a:srgbClr val="006600"/>
                </a:solidFill>
                <a:latin typeface="+mn-lt"/>
              </a:rPr>
              <a:t>организованная подвижная перемена – важный фактор улучшения двигательного режима детей в борьбе с  гиподинамией.  </a:t>
            </a:r>
          </a:p>
        </p:txBody>
      </p:sp>
    </p:spTree>
    <p:extLst>
      <p:ext uri="{BB962C8B-B14F-4D97-AF65-F5344CB8AC3E}">
        <p14:creationId xmlns:p14="http://schemas.microsoft.com/office/powerpoint/2010/main" val="272752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97346"/>
            <a:ext cx="7992888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В школах</a:t>
            </a:r>
            <a:r>
              <a:rPr lang="ru-RU" sz="2800" b="1" i="1" dirty="0">
                <a:solidFill>
                  <a:srgbClr val="002060"/>
                </a:solidFill>
              </a:rPr>
              <a:t>, </a:t>
            </a:r>
            <a:r>
              <a:rPr lang="ru-RU" sz="2800" b="1" i="1" dirty="0" smtClean="0">
                <a:solidFill>
                  <a:srgbClr val="002060"/>
                </a:solidFill>
              </a:rPr>
              <a:t>где систематически </a:t>
            </a:r>
            <a:r>
              <a:rPr lang="ru-RU" sz="2800" b="1" i="1" dirty="0">
                <a:solidFill>
                  <a:srgbClr val="002060"/>
                </a:solidFill>
              </a:rPr>
              <a:t>проводятся </a:t>
            </a:r>
            <a:r>
              <a:rPr lang="ru-RU" sz="2800" b="1" i="1" dirty="0" smtClean="0">
                <a:solidFill>
                  <a:srgbClr val="002060"/>
                </a:solidFill>
              </a:rPr>
              <a:t>правильно </a:t>
            </a:r>
            <a:r>
              <a:rPr lang="ru-RU" sz="2800" b="1" i="1" dirty="0">
                <a:solidFill>
                  <a:srgbClr val="002060"/>
                </a:solidFill>
              </a:rPr>
              <a:t>организованные подвижные </a:t>
            </a:r>
            <a:r>
              <a:rPr lang="ru-RU" sz="2800" b="1" i="1" dirty="0" smtClean="0">
                <a:solidFill>
                  <a:srgbClr val="002060"/>
                </a:solidFill>
              </a:rPr>
              <a:t>игры –</a:t>
            </a:r>
          </a:p>
          <a:p>
            <a:endParaRPr lang="ru-RU" dirty="0" smtClean="0"/>
          </a:p>
          <a:p>
            <a:r>
              <a:rPr lang="ru-RU" sz="2600" b="1" dirty="0" smtClean="0">
                <a:solidFill>
                  <a:srgbClr val="C00000"/>
                </a:solidFill>
              </a:rPr>
              <a:t>*  значительно повышается </a:t>
            </a:r>
            <a:r>
              <a:rPr lang="ru-RU" sz="2600" b="1" dirty="0">
                <a:solidFill>
                  <a:srgbClr val="C00000"/>
                </a:solidFill>
              </a:rPr>
              <a:t>успеваемость </a:t>
            </a:r>
            <a:r>
              <a:rPr lang="ru-RU" sz="2600" b="1" dirty="0" smtClean="0">
                <a:solidFill>
                  <a:srgbClr val="C00000"/>
                </a:solidFill>
              </a:rPr>
              <a:t>учащихся;</a:t>
            </a:r>
          </a:p>
          <a:p>
            <a:pPr marL="285750" indent="-285750">
              <a:buFont typeface="Arial" charset="0"/>
              <a:buChar char="•"/>
            </a:pPr>
            <a:r>
              <a:rPr lang="ru-RU" sz="2600" b="1" dirty="0" smtClean="0">
                <a:solidFill>
                  <a:srgbClr val="C00000"/>
                </a:solidFill>
              </a:rPr>
              <a:t>отмечаются </a:t>
            </a:r>
            <a:r>
              <a:rPr lang="ru-RU" sz="2600" b="1" dirty="0">
                <a:solidFill>
                  <a:srgbClr val="C00000"/>
                </a:solidFill>
              </a:rPr>
              <a:t>положительные сдвиги в состоянии здоровья </a:t>
            </a:r>
            <a:r>
              <a:rPr lang="ru-RU" sz="2600" b="1" dirty="0" smtClean="0">
                <a:solidFill>
                  <a:srgbClr val="C00000"/>
                </a:solidFill>
              </a:rPr>
              <a:t>детей; </a:t>
            </a:r>
          </a:p>
          <a:p>
            <a:pPr marL="285750" indent="-285750">
              <a:buFont typeface="Arial" charset="0"/>
              <a:buChar char="•"/>
            </a:pPr>
            <a:r>
              <a:rPr lang="ru-RU" sz="2600" b="1" dirty="0" smtClean="0">
                <a:solidFill>
                  <a:srgbClr val="C00000"/>
                </a:solidFill>
              </a:rPr>
              <a:t>лучше </a:t>
            </a:r>
            <a:r>
              <a:rPr lang="ru-RU" sz="2600" b="1" dirty="0">
                <a:solidFill>
                  <a:srgbClr val="C00000"/>
                </a:solidFill>
              </a:rPr>
              <a:t>сформирован детский </a:t>
            </a:r>
            <a:r>
              <a:rPr lang="ru-RU" sz="2600" b="1" dirty="0" smtClean="0">
                <a:solidFill>
                  <a:srgbClr val="C00000"/>
                </a:solidFill>
              </a:rPr>
              <a:t>коллектив;</a:t>
            </a:r>
          </a:p>
          <a:p>
            <a:pPr marL="285750" indent="-285750">
              <a:buFont typeface="Arial" charset="0"/>
              <a:buChar char="•"/>
            </a:pPr>
            <a:r>
              <a:rPr lang="ru-RU" sz="2600" b="1" dirty="0" smtClean="0">
                <a:solidFill>
                  <a:srgbClr val="C00000"/>
                </a:solidFill>
              </a:rPr>
              <a:t>улучшается состояние </a:t>
            </a:r>
            <a:r>
              <a:rPr lang="ru-RU" sz="2600" b="1" dirty="0">
                <a:solidFill>
                  <a:srgbClr val="C00000"/>
                </a:solidFill>
              </a:rPr>
              <a:t>и </a:t>
            </a:r>
            <a:r>
              <a:rPr lang="ru-RU" sz="2600" b="1" dirty="0" smtClean="0">
                <a:solidFill>
                  <a:srgbClr val="C00000"/>
                </a:solidFill>
              </a:rPr>
              <a:t>самочувствие учеников;</a:t>
            </a:r>
          </a:p>
          <a:p>
            <a:pPr marL="285750" indent="-285750">
              <a:buFont typeface="Arial" charset="0"/>
              <a:buChar char="•"/>
            </a:pPr>
            <a:r>
              <a:rPr lang="ru-RU" sz="2600" b="1" dirty="0" smtClean="0">
                <a:solidFill>
                  <a:srgbClr val="C00000"/>
                </a:solidFill>
              </a:rPr>
              <a:t>дети </a:t>
            </a:r>
            <a:r>
              <a:rPr lang="ru-RU" sz="2600" b="1" dirty="0">
                <a:solidFill>
                  <a:srgbClr val="C00000"/>
                </a:solidFill>
              </a:rPr>
              <a:t>продуктивнее занимаются, лучше воспринимают </a:t>
            </a:r>
            <a:r>
              <a:rPr lang="ru-RU" sz="2600" b="1" dirty="0" smtClean="0">
                <a:solidFill>
                  <a:srgbClr val="C00000"/>
                </a:solidFill>
              </a:rPr>
              <a:t>материал;</a:t>
            </a:r>
          </a:p>
          <a:p>
            <a:pPr marL="285750" indent="-285750">
              <a:buFont typeface="Arial" charset="0"/>
              <a:buChar char="•"/>
            </a:pPr>
            <a:r>
              <a:rPr lang="ru-RU" sz="2600" b="1" dirty="0">
                <a:solidFill>
                  <a:srgbClr val="C00000"/>
                </a:solidFill>
              </a:rPr>
              <a:t>внимательно слушают учителя, спокойнее ведут себя в классе. </a:t>
            </a:r>
          </a:p>
          <a:p>
            <a:pPr marL="285750" indent="-285750">
              <a:buFont typeface="Arial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49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02359"/>
            <a:ext cx="792088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0033CC"/>
                </a:solidFill>
              </a:rPr>
              <a:t>Из </a:t>
            </a:r>
            <a:r>
              <a:rPr lang="ru-RU" sz="2800" dirty="0">
                <a:solidFill>
                  <a:srgbClr val="0033CC"/>
                </a:solidFill>
              </a:rPr>
              <a:t>анализа результатов наблюдений </a:t>
            </a:r>
            <a:r>
              <a:rPr lang="ru-RU" sz="2800" dirty="0" smtClean="0">
                <a:solidFill>
                  <a:srgbClr val="0033CC"/>
                </a:solidFill>
              </a:rPr>
              <a:t>тех школ,</a:t>
            </a:r>
            <a:r>
              <a:rPr lang="ru-RU" sz="2800" dirty="0" smtClean="0">
                <a:solidFill>
                  <a:srgbClr val="0033CC"/>
                </a:solidFill>
              </a:rPr>
              <a:t> </a:t>
            </a:r>
            <a:r>
              <a:rPr lang="ru-RU" sz="2800" dirty="0">
                <a:solidFill>
                  <a:srgbClr val="0033CC"/>
                </a:solidFill>
              </a:rPr>
              <a:t>где систематически </a:t>
            </a:r>
            <a:r>
              <a:rPr lang="ru-RU" sz="2800" dirty="0" smtClean="0">
                <a:solidFill>
                  <a:srgbClr val="0033CC"/>
                </a:solidFill>
              </a:rPr>
              <a:t>проводятся </a:t>
            </a:r>
            <a:r>
              <a:rPr lang="ru-RU" sz="2800" dirty="0">
                <a:solidFill>
                  <a:srgbClr val="0033CC"/>
                </a:solidFill>
              </a:rPr>
              <a:t>подвижные игры можно </a:t>
            </a:r>
            <a:r>
              <a:rPr lang="ru-RU" sz="2800" dirty="0">
                <a:solidFill>
                  <a:srgbClr val="0033CC"/>
                </a:solidFill>
              </a:rPr>
              <a:t>сделать следующие выводы:</a:t>
            </a:r>
          </a:p>
          <a:p>
            <a:r>
              <a:rPr lang="ru-RU" sz="2800" dirty="0">
                <a:solidFill>
                  <a:srgbClr val="FF0000"/>
                </a:solidFill>
              </a:rPr>
              <a:t>•	в результате включения во время перемен новых игр и привлечения к ним детей, в школе образовалась совершенно иная атмосфера: дети стали более организованными, стало меньше происходить конфликтных ситуаций между детьми, меньше стало пассивных детей;</a:t>
            </a:r>
          </a:p>
          <a:p>
            <a:r>
              <a:rPr lang="ru-RU" sz="2800" dirty="0">
                <a:solidFill>
                  <a:srgbClr val="FF0000"/>
                </a:solidFill>
              </a:rPr>
              <a:t>•	организация перемен влияет на работу детей на уроке. Работоспособность улучшается, о чем свидетельствует рост качественной </a:t>
            </a:r>
            <a:r>
              <a:rPr lang="ru-RU" sz="2800" dirty="0" smtClean="0">
                <a:solidFill>
                  <a:srgbClr val="FF0000"/>
                </a:solidFill>
              </a:rPr>
              <a:t>успеваемости.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27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467600" cy="50405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FF66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Разновидности игр:</a:t>
            </a:r>
            <a:endParaRPr lang="ru-RU" sz="2800" b="1" dirty="0">
              <a:solidFill>
                <a:srgbClr val="FF66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476672"/>
            <a:ext cx="8424936" cy="462912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sz="3800" dirty="0" smtClean="0">
              <a:solidFill>
                <a:srgbClr val="68676D"/>
              </a:solidFill>
              <a:latin typeface="Franklin Gothic Heavy" pitchFamily="34" charset="0"/>
            </a:endParaRPr>
          </a:p>
          <a:p>
            <a:r>
              <a:rPr lang="ru-RU" sz="1600" b="1" dirty="0" smtClean="0">
                <a:solidFill>
                  <a:srgbClr val="006600"/>
                </a:solidFill>
              </a:rPr>
              <a:t>подвижные </a:t>
            </a:r>
            <a:r>
              <a:rPr lang="ru-RU" sz="1600" b="1" dirty="0">
                <a:solidFill>
                  <a:srgbClr val="006600"/>
                </a:solidFill>
              </a:rPr>
              <a:t>(«Пятнашки», «Перестрелка», «Вышибалы</a:t>
            </a:r>
            <a:r>
              <a:rPr lang="ru-RU" sz="1600" b="1" dirty="0" smtClean="0">
                <a:solidFill>
                  <a:srgbClr val="006600"/>
                </a:solidFill>
              </a:rPr>
              <a:t>»);</a:t>
            </a:r>
            <a:endParaRPr lang="ru-RU" sz="1600" b="1" dirty="0">
              <a:solidFill>
                <a:srgbClr val="006600"/>
              </a:solidFill>
            </a:endParaRPr>
          </a:p>
          <a:p>
            <a:r>
              <a:rPr lang="ru-RU" sz="1600" b="1" dirty="0" smtClean="0">
                <a:solidFill>
                  <a:srgbClr val="006600"/>
                </a:solidFill>
              </a:rPr>
              <a:t>малоподвижные </a:t>
            </a:r>
            <a:r>
              <a:rPr lang="ru-RU" sz="1600" b="1" dirty="0">
                <a:solidFill>
                  <a:srgbClr val="006600"/>
                </a:solidFill>
              </a:rPr>
              <a:t>(«Колечко», «Цепи кованные</a:t>
            </a:r>
            <a:r>
              <a:rPr lang="ru-RU" sz="1600" b="1" dirty="0" smtClean="0">
                <a:solidFill>
                  <a:srgbClr val="006600"/>
                </a:solidFill>
              </a:rPr>
              <a:t>»);</a:t>
            </a:r>
            <a:endParaRPr lang="ru-RU" sz="1600" b="1" dirty="0">
              <a:solidFill>
                <a:srgbClr val="006600"/>
              </a:solidFill>
            </a:endParaRPr>
          </a:p>
          <a:p>
            <a:r>
              <a:rPr lang="ru-RU" sz="1600" b="1" dirty="0" smtClean="0">
                <a:solidFill>
                  <a:srgbClr val="006600"/>
                </a:solidFill>
              </a:rPr>
              <a:t>спортивные </a:t>
            </a:r>
            <a:r>
              <a:rPr lang="ru-RU" sz="1600" b="1" dirty="0">
                <a:solidFill>
                  <a:srgbClr val="006600"/>
                </a:solidFill>
              </a:rPr>
              <a:t>(«Городки», футбол, волейбол</a:t>
            </a:r>
            <a:r>
              <a:rPr lang="ru-RU" sz="1600" b="1" dirty="0" smtClean="0">
                <a:solidFill>
                  <a:srgbClr val="006600"/>
                </a:solidFill>
              </a:rPr>
              <a:t>);</a:t>
            </a:r>
            <a:endParaRPr lang="ru-RU" sz="1600" b="1" dirty="0">
              <a:solidFill>
                <a:srgbClr val="006600"/>
              </a:solidFill>
            </a:endParaRPr>
          </a:p>
          <a:p>
            <a:r>
              <a:rPr lang="ru-RU" sz="1600" b="1" dirty="0" smtClean="0">
                <a:solidFill>
                  <a:srgbClr val="006600"/>
                </a:solidFill>
              </a:rPr>
              <a:t>дидактические </a:t>
            </a:r>
            <a:r>
              <a:rPr lang="ru-RU" sz="1600" b="1" dirty="0">
                <a:solidFill>
                  <a:srgbClr val="006600"/>
                </a:solidFill>
              </a:rPr>
              <a:t>(игры со словами, на внимание</a:t>
            </a:r>
            <a:r>
              <a:rPr lang="ru-RU" sz="1600" b="1" dirty="0" smtClean="0">
                <a:solidFill>
                  <a:srgbClr val="006600"/>
                </a:solidFill>
              </a:rPr>
              <a:t>);</a:t>
            </a:r>
            <a:endParaRPr lang="ru-RU" sz="1600" b="1" dirty="0">
              <a:solidFill>
                <a:srgbClr val="006600"/>
              </a:solidFill>
            </a:endParaRPr>
          </a:p>
          <a:p>
            <a:r>
              <a:rPr lang="ru-RU" sz="1600" b="1" dirty="0" smtClean="0">
                <a:solidFill>
                  <a:srgbClr val="006600"/>
                </a:solidFill>
              </a:rPr>
              <a:t>Настольные;</a:t>
            </a:r>
            <a:r>
              <a:rPr lang="ru-RU" sz="1600" b="1" dirty="0">
                <a:solidFill>
                  <a:srgbClr val="006600"/>
                </a:solidFill>
              </a:rPr>
              <a:t> </a:t>
            </a:r>
          </a:p>
          <a:p>
            <a:r>
              <a:rPr lang="ru-RU" sz="1600" b="1" dirty="0">
                <a:solidFill>
                  <a:srgbClr val="006600"/>
                </a:solidFill>
              </a:rPr>
              <a:t>игры-</a:t>
            </a:r>
            <a:r>
              <a:rPr lang="ru-RU" sz="1600" b="1" dirty="0" err="1">
                <a:solidFill>
                  <a:srgbClr val="006600"/>
                </a:solidFill>
              </a:rPr>
              <a:t>сцеплялки</a:t>
            </a:r>
            <a:r>
              <a:rPr lang="ru-RU" sz="1600" b="1" dirty="0">
                <a:solidFill>
                  <a:srgbClr val="006600"/>
                </a:solidFill>
              </a:rPr>
              <a:t> (игры, в которых присутствует построение, сохраняющееся на протяжении всей игры</a:t>
            </a:r>
            <a:r>
              <a:rPr lang="ru-RU" sz="1600" b="1" dirty="0" smtClean="0">
                <a:solidFill>
                  <a:srgbClr val="006600"/>
                </a:solidFill>
              </a:rPr>
              <a:t>);</a:t>
            </a:r>
            <a:endParaRPr lang="ru-RU" sz="1600" b="1" dirty="0">
              <a:solidFill>
                <a:srgbClr val="006600"/>
              </a:solidFill>
            </a:endParaRPr>
          </a:p>
          <a:p>
            <a:r>
              <a:rPr lang="ru-RU" sz="1600" b="1" dirty="0">
                <a:solidFill>
                  <a:srgbClr val="006600"/>
                </a:solidFill>
              </a:rPr>
              <a:t>игры на </a:t>
            </a:r>
            <a:r>
              <a:rPr lang="ru-RU" sz="1600" b="1" dirty="0" smtClean="0">
                <a:solidFill>
                  <a:srgbClr val="006600"/>
                </a:solidFill>
              </a:rPr>
              <a:t>реакцию;</a:t>
            </a:r>
            <a:endParaRPr lang="ru-RU" sz="1600" b="1" dirty="0">
              <a:solidFill>
                <a:srgbClr val="006600"/>
              </a:solidFill>
            </a:endParaRPr>
          </a:p>
          <a:p>
            <a:r>
              <a:rPr lang="ru-RU" sz="1600" b="1" dirty="0">
                <a:solidFill>
                  <a:srgbClr val="006600"/>
                </a:solidFill>
              </a:rPr>
              <a:t>игры-перетягивания (силовые игры, целью которых необходимость перетянуть противника образом</a:t>
            </a:r>
            <a:r>
              <a:rPr lang="ru-RU" sz="1600" b="1" dirty="0" smtClean="0">
                <a:solidFill>
                  <a:srgbClr val="006600"/>
                </a:solidFill>
              </a:rPr>
              <a:t>);</a:t>
            </a:r>
            <a:endParaRPr lang="ru-RU" sz="1600" b="1" dirty="0">
              <a:solidFill>
                <a:srgbClr val="006600"/>
              </a:solidFill>
            </a:endParaRPr>
          </a:p>
          <a:p>
            <a:r>
              <a:rPr lang="ru-RU" sz="1600" b="1" dirty="0">
                <a:solidFill>
                  <a:srgbClr val="006600"/>
                </a:solidFill>
              </a:rPr>
              <a:t>д</a:t>
            </a:r>
            <a:r>
              <a:rPr lang="ru-RU" sz="1600" b="1" dirty="0" smtClean="0">
                <a:solidFill>
                  <a:srgbClr val="006600"/>
                </a:solidFill>
              </a:rPr>
              <a:t>огонялки; </a:t>
            </a:r>
            <a:endParaRPr lang="ru-RU" sz="1600" b="1" dirty="0">
              <a:solidFill>
                <a:srgbClr val="006600"/>
              </a:solidFill>
            </a:endParaRPr>
          </a:p>
          <a:p>
            <a:r>
              <a:rPr lang="ru-RU" sz="1600" b="1" dirty="0" smtClean="0">
                <a:solidFill>
                  <a:srgbClr val="006600"/>
                </a:solidFill>
              </a:rPr>
              <a:t>игры – эстафеты;</a:t>
            </a:r>
            <a:endParaRPr lang="ru-RU" sz="1600" b="1" dirty="0">
              <a:solidFill>
                <a:srgbClr val="006600"/>
              </a:solidFill>
            </a:endParaRPr>
          </a:p>
          <a:p>
            <a:r>
              <a:rPr lang="ru-RU" sz="1600" b="1" dirty="0">
                <a:solidFill>
                  <a:srgbClr val="006600"/>
                </a:solidFill>
              </a:rPr>
              <a:t>поисковые игры (игры, в которых нужно искать участников или предметы</a:t>
            </a:r>
            <a:r>
              <a:rPr lang="ru-RU" sz="1600" b="1" dirty="0" smtClean="0">
                <a:solidFill>
                  <a:srgbClr val="006600"/>
                </a:solidFill>
              </a:rPr>
              <a:t>);</a:t>
            </a:r>
            <a:endParaRPr lang="ru-RU" sz="1600" b="1" dirty="0">
              <a:solidFill>
                <a:srgbClr val="006600"/>
              </a:solidFill>
            </a:endParaRPr>
          </a:p>
          <a:p>
            <a:r>
              <a:rPr lang="ru-RU" sz="1600" b="1" dirty="0">
                <a:solidFill>
                  <a:srgbClr val="006600"/>
                </a:solidFill>
              </a:rPr>
              <a:t>игры с </a:t>
            </a:r>
            <a:r>
              <a:rPr lang="ru-RU" sz="1600" b="1" dirty="0" smtClean="0">
                <a:solidFill>
                  <a:srgbClr val="006600"/>
                </a:solidFill>
              </a:rPr>
              <a:t>мячом;</a:t>
            </a:r>
            <a:endParaRPr lang="ru-RU" sz="1600" b="1" dirty="0">
              <a:solidFill>
                <a:srgbClr val="006600"/>
              </a:solidFill>
            </a:endParaRPr>
          </a:p>
          <a:p>
            <a:r>
              <a:rPr lang="ru-RU" sz="1600" b="1" dirty="0">
                <a:solidFill>
                  <a:srgbClr val="006600"/>
                </a:solidFill>
              </a:rPr>
              <a:t>игры на меткость (различные варианты "</a:t>
            </a:r>
            <a:r>
              <a:rPr lang="ru-RU" sz="1600" b="1" dirty="0" err="1">
                <a:solidFill>
                  <a:srgbClr val="006600"/>
                </a:solidFill>
              </a:rPr>
              <a:t>войнушки</a:t>
            </a:r>
            <a:r>
              <a:rPr lang="ru-RU" sz="1600" b="1" dirty="0">
                <a:solidFill>
                  <a:srgbClr val="006600"/>
                </a:solidFill>
              </a:rPr>
              <a:t>" и стрельбы по мишеням</a:t>
            </a:r>
            <a:r>
              <a:rPr lang="ru-RU" sz="1600" b="1" dirty="0" smtClean="0">
                <a:solidFill>
                  <a:srgbClr val="006600"/>
                </a:solidFill>
              </a:rPr>
              <a:t>);</a:t>
            </a:r>
            <a:endParaRPr lang="ru-RU" sz="1600" b="1" dirty="0">
              <a:solidFill>
                <a:srgbClr val="006600"/>
              </a:solidFill>
            </a:endParaRPr>
          </a:p>
          <a:p>
            <a:r>
              <a:rPr lang="ru-RU" sz="1600" b="1" dirty="0">
                <a:solidFill>
                  <a:srgbClr val="006600"/>
                </a:solidFill>
              </a:rPr>
              <a:t>игры со скакалкой, резинкой и т.д.</a:t>
            </a:r>
          </a:p>
          <a:p>
            <a:pPr marL="0" indent="0" algn="ctr">
              <a:buNone/>
            </a:pPr>
            <a:endParaRPr lang="ru-RU" sz="1800" dirty="0" smtClean="0">
              <a:solidFill>
                <a:srgbClr val="68676D"/>
              </a:solidFill>
              <a:latin typeface="Franklin Gothic Heavy" pitchFamily="34" charset="0"/>
            </a:endParaRPr>
          </a:p>
          <a:p>
            <a:pPr marL="0" indent="0" algn="ctr">
              <a:buNone/>
            </a:pPr>
            <a:endParaRPr lang="ru-RU" sz="1200" dirty="0">
              <a:solidFill>
                <a:srgbClr val="68676D"/>
              </a:solidFill>
              <a:latin typeface="Franklin Gothic Heavy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54802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548680"/>
            <a:ext cx="712879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0070C0"/>
                </a:solidFill>
              </a:rPr>
              <a:t>Перемена - </a:t>
            </a:r>
            <a:r>
              <a:rPr lang="ru-RU" sz="3600" dirty="0">
                <a:solidFill>
                  <a:srgbClr val="0070C0"/>
                </a:solidFill>
              </a:rPr>
              <a:t>это своеобразный </a:t>
            </a:r>
            <a:r>
              <a:rPr lang="ru-RU" sz="3600" b="1" dirty="0">
                <a:solidFill>
                  <a:srgbClr val="FF0000"/>
                </a:solidFill>
              </a:rPr>
              <a:t>«витамин», </a:t>
            </a:r>
            <a:r>
              <a:rPr lang="ru-RU" sz="3600" dirty="0">
                <a:solidFill>
                  <a:srgbClr val="0070C0"/>
                </a:solidFill>
              </a:rPr>
              <a:t>который так необходим детскому организму в сложном механизме учебного процесса. И мы, учителя и педагоги должны этот «витамин» давать детям ежедневно, чтобы он приносил пользу их поведению, настроению, здоровью.</a:t>
            </a:r>
          </a:p>
        </p:txBody>
      </p:sp>
    </p:spTree>
    <p:extLst>
      <p:ext uri="{BB962C8B-B14F-4D97-AF65-F5344CB8AC3E}">
        <p14:creationId xmlns:p14="http://schemas.microsoft.com/office/powerpoint/2010/main" val="28888130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412776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+mn-lt"/>
              </a:rPr>
              <a:t>ИГРЫ</a:t>
            </a:r>
            <a:r>
              <a:rPr lang="ru-RU" sz="2800" b="1" i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ru-RU" sz="2800" b="1" i="1" dirty="0">
                <a:solidFill>
                  <a:srgbClr val="0070C0"/>
                </a:solidFill>
                <a:latin typeface="+mn-lt"/>
              </a:rPr>
              <a:t>- это отличный способ отвлечься, настроиться на новый лад или просто поднять себе настроение. Ведь, как известно, с хорошим настроением всегда легко учиться.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55576" y="2780928"/>
            <a:ext cx="7467600" cy="48737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b="1" dirty="0" smtClean="0">
                <a:solidFill>
                  <a:srgbClr val="00B050"/>
                </a:solidFill>
                <a:latin typeface="Arial Black" pitchFamily="34" charset="0"/>
              </a:rPr>
              <a:t>Давайте подарим детям РАДОСТЬ – </a:t>
            </a:r>
            <a:r>
              <a:rPr lang="ru-RU" sz="5400" b="1" dirty="0" smtClean="0">
                <a:solidFill>
                  <a:srgbClr val="FF0000"/>
                </a:solidFill>
                <a:latin typeface="Arial Black" pitchFamily="34" charset="0"/>
              </a:rPr>
              <a:t>РАДОСТЬ ДВИЖЕНИЯ!!!</a:t>
            </a:r>
            <a:endParaRPr lang="ru-RU" sz="54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85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2083</TotalTime>
  <Words>339</Words>
  <Application>Microsoft Office PowerPoint</Application>
  <PresentationFormat>Экран (4:3)</PresentationFormat>
  <Paragraphs>70</Paragraphs>
  <Slides>23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Эркер</vt:lpstr>
      <vt:lpstr>  Реализация недельного двигательного режима  на переменах</vt:lpstr>
      <vt:lpstr>Презентация PowerPoint</vt:lpstr>
      <vt:lpstr>Презентация PowerPoint</vt:lpstr>
      <vt:lpstr>Презентация PowerPoint</vt:lpstr>
      <vt:lpstr>УРА-А-А!!! ПЕРЕМЕНА!!!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течение учебного дня на перемены отводится:  85 минут (1 час 25 минут) - в 7-11 классах  60-65 минут  в 1-6 классах</vt:lpstr>
      <vt:lpstr>Что должен успеть ученик за перемену:  * подготовится к следующему уроку; * повторить домашнее задание; * выполнить обязанности дежурного; * пообщаться с одноклассниками; * сходить в библиотеку; * покушать в столовой и … </vt:lpstr>
      <vt:lpstr>ШКОЛЬНАЯ ПЕРЕМЕНА</vt:lpstr>
      <vt:lpstr>Зависимости школьников </vt:lpstr>
      <vt:lpstr>   Формировать у учащихся умение принимать правильные решения в отношении сохранения здоровья  для этого: </vt:lpstr>
      <vt:lpstr>Презентация PowerPoint</vt:lpstr>
      <vt:lpstr>  Главное назначение перемены –   приостановить развивающееся  в процессе учебных занятий торможение в коре головного мозга, предотвратить и дать разрядку умственному и эмоциональному напряжению для улучшения восприятия учебного материала.   Хорошо организованная подвижная перемена – важный фактор улучшения двигательного режима детей в борьбе с  гиподинамией.  </vt:lpstr>
      <vt:lpstr>Презентация PowerPoint</vt:lpstr>
      <vt:lpstr>Презентация PowerPoint</vt:lpstr>
      <vt:lpstr>Разновидности игр:</vt:lpstr>
      <vt:lpstr>Презентация PowerPoint</vt:lpstr>
      <vt:lpstr>ИГРЫ - это отличный способ отвлечься, настроиться на новый лад или просто поднять себе настроение. Ведь, как известно, с хорошим настроением всегда легко учиться.</vt:lpstr>
    </vt:vector>
  </TitlesOfParts>
  <Company>URTISI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</cp:lastModifiedBy>
  <cp:revision>133</cp:revision>
  <dcterms:created xsi:type="dcterms:W3CDTF">2011-08-18T13:52:20Z</dcterms:created>
  <dcterms:modified xsi:type="dcterms:W3CDTF">2016-03-31T04:37:28Z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TC100690461049</vt:lpwstr>
  </property>
</Properties>
</file>